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497" r:id="rId6"/>
    <p:sldId id="499" r:id="rId7"/>
    <p:sldId id="503" r:id="rId8"/>
  </p:sldIdLst>
  <p:sldSz cx="9144000" cy="6858000" type="screen4x3"/>
  <p:notesSz cx="6805613" cy="9939338"/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497"/>
            <p14:sldId id="499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87">
          <p15:clr>
            <a:srgbClr val="A4A3A4"/>
          </p15:clr>
        </p15:guide>
        <p15:guide id="2" pos="318">
          <p15:clr>
            <a:srgbClr val="A4A3A4"/>
          </p15:clr>
        </p15:guide>
        <p15:guide id="3" pos="30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2" userDrawn="1">
          <p15:clr>
            <a:srgbClr val="A4A3A4"/>
          </p15:clr>
        </p15:guide>
        <p15:guide id="2" pos="2147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tzgerald, Susan" initials="FS" lastIdx="1" clrIdx="0"/>
  <p:cmAuthor id="1" name="Nigel Evans" initials="NE" lastIdx="4" clrIdx="1"/>
  <p:cmAuthor id="2" name="Michelle Denison-Edson" initials="MDE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2A8B87"/>
    <a:srgbClr val="AED0DA"/>
    <a:srgbClr val="8FBDCB"/>
    <a:srgbClr val="CEE2E8"/>
    <a:srgbClr val="579AB0"/>
    <a:srgbClr val="662D91"/>
    <a:srgbClr val="792255"/>
    <a:srgbClr val="67C8C9"/>
    <a:srgbClr val="845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30" autoAdjust="0"/>
    <p:restoredTop sz="91538" autoAdjust="0"/>
  </p:normalViewPr>
  <p:slideViewPr>
    <p:cSldViewPr snapToGrid="0" snapToObjects="1">
      <p:cViewPr varScale="1">
        <p:scale>
          <a:sx n="69" d="100"/>
          <a:sy n="69" d="100"/>
        </p:scale>
        <p:origin x="1464" y="48"/>
      </p:cViewPr>
      <p:guideLst>
        <p:guide orient="horz" pos="3887"/>
        <p:guide pos="318"/>
        <p:guide pos="3018"/>
      </p:guideLst>
    </p:cSldViewPr>
  </p:slideViewPr>
  <p:outlineViewPr>
    <p:cViewPr>
      <p:scale>
        <a:sx n="33" d="100"/>
        <a:sy n="33" d="100"/>
      </p:scale>
      <p:origin x="0" y="13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2496" y="-58"/>
      </p:cViewPr>
      <p:guideLst>
        <p:guide orient="horz" pos="3152"/>
        <p:guide pos="2147"/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9099" cy="496966"/>
          </a:xfrm>
          <a:prstGeom prst="rect">
            <a:avLst/>
          </a:prstGeom>
        </p:spPr>
        <p:txBody>
          <a:bodyPr vert="horz" lIns="92198" tIns="46098" rIns="92198" bIns="460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3" y="3"/>
            <a:ext cx="2949099" cy="496966"/>
          </a:xfrm>
          <a:prstGeom prst="rect">
            <a:avLst/>
          </a:prstGeom>
        </p:spPr>
        <p:txBody>
          <a:bodyPr vert="horz" lIns="92198" tIns="46098" rIns="92198" bIns="46098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40649"/>
            <a:ext cx="2949099" cy="496966"/>
          </a:xfrm>
          <a:prstGeom prst="rect">
            <a:avLst/>
          </a:prstGeom>
        </p:spPr>
        <p:txBody>
          <a:bodyPr vert="horz" lIns="92198" tIns="46098" rIns="92198" bIns="460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3" y="9440649"/>
            <a:ext cx="2949099" cy="496966"/>
          </a:xfrm>
          <a:prstGeom prst="rect">
            <a:avLst/>
          </a:prstGeom>
        </p:spPr>
        <p:txBody>
          <a:bodyPr vert="horz" lIns="92198" tIns="46098" rIns="92198" bIns="46098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9099" cy="496966"/>
          </a:xfrm>
          <a:prstGeom prst="rect">
            <a:avLst/>
          </a:prstGeom>
        </p:spPr>
        <p:txBody>
          <a:bodyPr vert="horz" lIns="92198" tIns="46098" rIns="92198" bIns="460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3" y="3"/>
            <a:ext cx="2949099" cy="496966"/>
          </a:xfrm>
          <a:prstGeom prst="rect">
            <a:avLst/>
          </a:prstGeom>
        </p:spPr>
        <p:txBody>
          <a:bodyPr vert="horz" lIns="92198" tIns="46098" rIns="92198" bIns="46098" rtlCol="0"/>
          <a:lstStyle>
            <a:lvl1pPr algn="r">
              <a:defRPr sz="1200"/>
            </a:lvl1pPr>
          </a:lstStyle>
          <a:p>
            <a:fld id="{8272A57C-5FAA-4E66-BDD9-A79C3D547D7C}" type="datetimeFigureOut">
              <a:rPr lang="en-US" smtClean="0"/>
              <a:t>5/23/2017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8" tIns="46098" rIns="92198" bIns="4609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9"/>
            <a:ext cx="5444490" cy="4472703"/>
          </a:xfrm>
          <a:prstGeom prst="rect">
            <a:avLst/>
          </a:prstGeom>
        </p:spPr>
        <p:txBody>
          <a:bodyPr vert="horz" lIns="92198" tIns="46098" rIns="92198" bIns="4609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0649"/>
            <a:ext cx="2949099" cy="496966"/>
          </a:xfrm>
          <a:prstGeom prst="rect">
            <a:avLst/>
          </a:prstGeom>
        </p:spPr>
        <p:txBody>
          <a:bodyPr vert="horz" lIns="92198" tIns="46098" rIns="92198" bIns="460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3" y="9440649"/>
            <a:ext cx="2949099" cy="496966"/>
          </a:xfrm>
          <a:prstGeom prst="rect">
            <a:avLst/>
          </a:prstGeom>
        </p:spPr>
        <p:txBody>
          <a:bodyPr vert="horz" lIns="92198" tIns="46098" rIns="92198" bIns="46098" rtlCol="0" anchor="b"/>
          <a:lstStyle>
            <a:lvl1pPr algn="r">
              <a:defRPr sz="1200"/>
            </a:lvl1pPr>
          </a:lstStyle>
          <a:p>
            <a:fld id="{F19303DE-3E45-4DD3-9505-92EF4803E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286" indent="-114286" algn="l" defTabSz="91429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573" indent="-114286" algn="l" defTabSz="91429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42859" indent="-114286" algn="l" defTabSz="91429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457145" indent="-114286" algn="l" defTabSz="91429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71431" indent="-114286" algn="l" defTabSz="91429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1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8"/>
            <a:ext cx="4866908" cy="2742289"/>
          </a:xfrm>
        </p:spPr>
        <p:txBody>
          <a:bodyPr/>
          <a:lstStyle>
            <a:lvl1pPr marL="0" algn="l" defTabSz="91429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600" b="0" kern="100" spc="-200" baseline="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6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51" y="5181615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94" y="5181615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1202607" y="6668971"/>
            <a:ext cx="6738787" cy="281517"/>
          </a:xfrm>
        </p:spPr>
        <p:txBody>
          <a:bodyPr anchor="ctr"/>
          <a:lstStyle>
            <a:lvl1pPr>
              <a:defRPr sz="700" i="0">
                <a:solidFill>
                  <a:srgbClr val="FFFFFF"/>
                </a:solidFill>
                <a:latin typeface="+mn-lt"/>
              </a:defRPr>
            </a:lvl1pPr>
          </a:lstStyle>
          <a:p>
            <a:pPr algn="ctr"/>
            <a:r>
              <a:rPr lang="en-AU" dirty="0"/>
              <a:t>DRAFT – FOR INTERNAL CONSIDERATION –  NOT FOR BROADER CIRCULATION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1"/>
            <a:ext cx="4229100" cy="1695849"/>
          </a:xfrm>
        </p:spPr>
        <p:txBody>
          <a:bodyPr>
            <a:spAutoFit/>
          </a:bodyPr>
          <a:lstStyle>
            <a:lvl1pPr>
              <a:defRPr sz="5800" b="0" kern="100" spc="-200" baseline="0">
                <a:solidFill>
                  <a:srgbClr val="FFFFFF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93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6" y="2319886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51" y="2319886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86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86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94" y="2319886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6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5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6" y="4428086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51" y="4428086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86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86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94" y="4428086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6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5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29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1202607" y="6668971"/>
            <a:ext cx="6738787" cy="281517"/>
          </a:xfrm>
        </p:spPr>
        <p:txBody>
          <a:bodyPr anchor="ctr"/>
          <a:lstStyle>
            <a:lvl1pPr>
              <a:defRPr sz="700" i="0">
                <a:solidFill>
                  <a:srgbClr val="FFFFFF"/>
                </a:solidFill>
                <a:latin typeface="+mn-lt"/>
              </a:defRPr>
            </a:lvl1pPr>
          </a:lstStyle>
          <a:p>
            <a:pPr algn="ctr"/>
            <a:r>
              <a:rPr lang="en-AU" dirty="0"/>
              <a:t>DRAFT – FOR INTERNAL CONSIDERATION –  NOT FOR BROADER CIRCULATION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02607" y="6668971"/>
            <a:ext cx="6738787" cy="281517"/>
          </a:xfrm>
        </p:spPr>
        <p:txBody>
          <a:bodyPr anchor="ctr"/>
          <a:lstStyle>
            <a:lvl1pPr>
              <a:defRPr sz="700" i="0">
                <a:solidFill>
                  <a:srgbClr val="FFFFFF"/>
                </a:solidFill>
                <a:latin typeface="+mn-lt"/>
              </a:defRPr>
            </a:lvl1pPr>
          </a:lstStyle>
          <a:p>
            <a:pPr algn="ctr"/>
            <a:r>
              <a:rPr lang="en-AU" dirty="0"/>
              <a:t>DRAFT – FOR INTERNAL CONSIDERATION –  NOT FOR BROADER CIRCULATION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71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02607" y="6668971"/>
            <a:ext cx="6738787" cy="281517"/>
          </a:xfrm>
        </p:spPr>
        <p:txBody>
          <a:bodyPr anchor="ctr"/>
          <a:lstStyle>
            <a:lvl1pPr>
              <a:defRPr sz="700" i="0">
                <a:solidFill>
                  <a:srgbClr val="FFFFFF"/>
                </a:solidFill>
                <a:latin typeface="+mn-lt"/>
              </a:defRPr>
            </a:lvl1pPr>
          </a:lstStyle>
          <a:p>
            <a:pPr algn="ctr"/>
            <a:r>
              <a:rPr lang="en-AU" dirty="0"/>
              <a:t>DRAFT – FOR INTERNAL CONSIDERATION –  NOT FOR BROADER CIRCULATION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9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02607" y="6668971"/>
            <a:ext cx="6738787" cy="281517"/>
          </a:xfrm>
        </p:spPr>
        <p:txBody>
          <a:bodyPr anchor="ctr"/>
          <a:lstStyle>
            <a:lvl1pPr>
              <a:defRPr sz="700" i="0">
                <a:solidFill>
                  <a:srgbClr val="FFFFFF"/>
                </a:solidFill>
                <a:latin typeface="+mn-lt"/>
              </a:defRPr>
            </a:lvl1pPr>
          </a:lstStyle>
          <a:p>
            <a:pPr algn="ctr"/>
            <a:r>
              <a:rPr lang="en-AU" dirty="0"/>
              <a:t>DRAFT – FOR INTERNAL CONSIDERATION –  NOT FOR BROADER CIRCULATION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94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02607" y="6668971"/>
            <a:ext cx="6738787" cy="281517"/>
          </a:xfrm>
        </p:spPr>
        <p:txBody>
          <a:bodyPr anchor="ctr"/>
          <a:lstStyle>
            <a:lvl1pPr>
              <a:defRPr sz="700" i="0">
                <a:solidFill>
                  <a:srgbClr val="FFFFFF"/>
                </a:solidFill>
                <a:latin typeface="+mn-lt"/>
              </a:defRPr>
            </a:lvl1pPr>
          </a:lstStyle>
          <a:p>
            <a:pPr algn="ctr"/>
            <a:r>
              <a:rPr lang="en-AU" dirty="0"/>
              <a:t>DRAFT – FOR INTERNAL CONSIDERATION –  NOT FOR BROADER CIRCULATION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94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02607" y="6668971"/>
            <a:ext cx="6738787" cy="281517"/>
          </a:xfrm>
        </p:spPr>
        <p:txBody>
          <a:bodyPr anchor="ctr"/>
          <a:lstStyle>
            <a:lvl1pPr>
              <a:defRPr sz="700" i="0">
                <a:solidFill>
                  <a:srgbClr val="FFFFFF"/>
                </a:solidFill>
                <a:latin typeface="+mn-lt"/>
              </a:defRPr>
            </a:lvl1pPr>
          </a:lstStyle>
          <a:p>
            <a:pPr algn="ctr"/>
            <a:r>
              <a:rPr lang="en-AU" dirty="0"/>
              <a:t>DRAFT – FOR INTERNAL CONSIDERATION –  NOT FOR BROADER CIRCULATION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94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71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02607" y="6668971"/>
            <a:ext cx="6738787" cy="281517"/>
          </a:xfrm>
        </p:spPr>
        <p:txBody>
          <a:bodyPr anchor="ctr"/>
          <a:lstStyle>
            <a:lvl1pPr>
              <a:defRPr sz="700" i="0">
                <a:solidFill>
                  <a:srgbClr val="FFFFFF"/>
                </a:solidFill>
                <a:latin typeface="+mn-lt"/>
              </a:defRPr>
            </a:lvl1pPr>
          </a:lstStyle>
          <a:p>
            <a:pPr algn="ctr"/>
            <a:r>
              <a:rPr lang="en-AU" dirty="0"/>
              <a:t>DRAFT – FOR INTERNAL CONSIDERATION –  NOT FOR BROADER CIRCULATION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02607" y="6668971"/>
            <a:ext cx="6738787" cy="281517"/>
          </a:xfrm>
        </p:spPr>
        <p:txBody>
          <a:bodyPr anchor="ctr"/>
          <a:lstStyle>
            <a:lvl1pPr>
              <a:defRPr sz="700" i="0">
                <a:solidFill>
                  <a:srgbClr val="FFFFFF"/>
                </a:solidFill>
                <a:latin typeface="+mn-lt"/>
              </a:defRPr>
            </a:lvl1pPr>
          </a:lstStyle>
          <a:p>
            <a:pPr algn="ctr"/>
            <a:r>
              <a:rPr lang="en-AU" dirty="0"/>
              <a:t>DRAFT – FOR INTERNAL CONSIDERATION –  NOT FOR BROADER CIRCULATION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8561766" y="6397732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accent5"/>
                </a:solidFill>
              </a:rPr>
              <a:pPr algn="r"/>
              <a:t>‹#›</a:t>
            </a:fld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8331889" y="6397732"/>
            <a:ext cx="240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accent5"/>
                </a:solidFill>
              </a:rPr>
              <a:t>|</a:t>
            </a:r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AU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 Placeholder 4"/>
          <p:cNvSpPr txBox="1">
            <a:spLocks/>
          </p:cNvSpPr>
          <p:nvPr userDrawn="1"/>
        </p:nvSpPr>
        <p:spPr>
          <a:xfrm>
            <a:off x="1202607" y="6668971"/>
            <a:ext cx="6738787" cy="281517"/>
          </a:xfrm>
          <a:prstGeom prst="rect">
            <a:avLst/>
          </a:prstGeom>
        </p:spPr>
        <p:txBody>
          <a:bodyPr anchor="ctr"/>
          <a:lstStyle>
            <a:lvl1pPr marL="0" indent="0" algn="l" defTabSz="91429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7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i="1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0" indent="0" algn="l" defTabSz="91429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accent4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91429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71429" indent="-171429" algn="l" defTabSz="91429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344447" indent="-173017" algn="l" defTabSz="91429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2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1429" indent="-171429" algn="l" defTabSz="9142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44447" indent="-173017" algn="l" defTabSz="91429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AU" dirty="0" smtClean="0"/>
              <a:t>DRAFT – FOR INTERNAL CONSIDERATION –  NOT FOR BROADER CIRCULATION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6" r:id="rId4"/>
    <p:sldLayoutId id="2147483658" r:id="rId5"/>
    <p:sldLayoutId id="2147483650" r:id="rId6"/>
    <p:sldLayoutId id="2147483657" r:id="rId7"/>
    <p:sldLayoutId id="2147483659" r:id="rId8"/>
    <p:sldLayoutId id="2147483654" r:id="rId9"/>
    <p:sldLayoutId id="2147483660" r:id="rId10"/>
    <p:sldLayoutId id="2147483655" r:id="rId11"/>
    <p:sldLayoutId id="214748366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290" rtl="0" eaLnBrk="1" latinLnBrk="0" hangingPunct="1">
        <a:lnSpc>
          <a:spcPct val="95000"/>
        </a:lnSpc>
        <a:spcBef>
          <a:spcPct val="0"/>
        </a:spcBef>
        <a:buNone/>
        <a:defRPr lang="en-US" sz="2800" b="1" kern="1200" spc="-150" dirty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29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500" b="0" i="1" kern="1200">
          <a:solidFill>
            <a:schemeClr val="accent1"/>
          </a:solidFill>
          <a:latin typeface="Corbel" panose="020B0503020204020204" pitchFamily="34" charset="0"/>
          <a:ea typeface="+mn-ea"/>
          <a:cs typeface="+mn-cs"/>
        </a:defRPr>
      </a:lvl1pPr>
      <a:lvl2pPr marL="0" indent="0" algn="l" defTabSz="91429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00" i="1" kern="1200">
          <a:solidFill>
            <a:schemeClr val="tx2"/>
          </a:solidFill>
          <a:latin typeface="Corbel" panose="020B0503020204020204" pitchFamily="34" charset="0"/>
          <a:ea typeface="+mn-ea"/>
          <a:cs typeface="+mn-cs"/>
        </a:defRPr>
      </a:lvl2pPr>
      <a:lvl3pPr marL="0" indent="0" algn="l" defTabSz="91429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100" b="1" kern="1200">
          <a:solidFill>
            <a:schemeClr val="accent4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0" indent="0" algn="l" defTabSz="91429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171429" indent="-171429" algn="l" defTabSz="91429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344447" indent="-173017" algn="l" defTabSz="91429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29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7pPr>
      <a:lvl8pPr marL="171429" indent="-171429" algn="l" defTabSz="91429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8pPr>
      <a:lvl9pPr marL="344447" indent="-173017" algn="l" defTabSz="91429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199" y="1047550"/>
            <a:ext cx="8288768" cy="336679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Mr Bill Ferris AC, Chair</a:t>
            </a:r>
            <a:b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24  May  </a:t>
            </a:r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2017 </a:t>
            </a:r>
            <a:endParaRPr lang="en-US" sz="1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8" y="4772378"/>
            <a:ext cx="4653280" cy="61087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04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1128" y="454831"/>
            <a:ext cx="8403770" cy="664029"/>
          </a:xfrm>
          <a:prstGeom prst="rect">
            <a:avLst/>
          </a:prstGeom>
        </p:spPr>
        <p:txBody>
          <a:bodyPr/>
          <a:lstStyle>
            <a:lvl1pPr algn="l" defTabSz="91429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kern="1200" spc="-15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Our vision for Australia in 2030</a:t>
            </a:r>
            <a:r>
              <a:rPr lang="en-AU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/>
            </a:r>
            <a:br>
              <a:rPr lang="en-AU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</a:br>
            <a:r>
              <a:rPr lang="en-AU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/>
            </a:r>
            <a:br>
              <a:rPr lang="en-AU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</a:br>
            <a:endParaRPr lang="en-AU" b="0" dirty="0">
              <a:latin typeface="Microsoft YaHei" panose="020B0503020204020204" pitchFamily="34" charset="-122"/>
              <a:ea typeface="Microsoft YaHei" panose="020B0503020204020204" pitchFamily="34" charset="-122"/>
              <a:cs typeface="Microsoft Tai Le" panose="020B0502040204020203" pitchFamily="34" charset="0"/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99922"/>
            <a:ext cx="4219996" cy="4778628"/>
          </a:xfrm>
          <a:prstGeom prst="rect">
            <a:avLst/>
          </a:prstGeom>
        </p:spPr>
        <p:txBody>
          <a:bodyPr/>
          <a:lstStyle>
            <a:lvl1pPr marL="0" indent="0" algn="l" defTabSz="91429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500" b="0" i="1" kern="1200">
                <a:solidFill>
                  <a:schemeClr val="accent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0" indent="0" algn="l" defTabSz="914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i="1" kern="120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0" indent="0" algn="l" defTabSz="91429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accent4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0" indent="0" algn="l" defTabSz="91429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171429" indent="-171429" algn="l" defTabSz="91429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344447" indent="-173017" algn="l" defTabSz="91429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29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171429" indent="-171429" algn="l" defTabSz="91429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44447" indent="-173017" algn="l" defTabSz="91429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AU" sz="2000" dirty="0" smtClean="0">
                <a:solidFill>
                  <a:srgbClr val="292929"/>
                </a:solidFill>
                <a:latin typeface="+mn-lt"/>
              </a:rPr>
              <a:t>“We want an Australia counted within the top tier of innovation nations, known and respected for its excellence in science, research and commercialisation. </a:t>
            </a:r>
          </a:p>
          <a:p>
            <a:pPr>
              <a:buFont typeface="Arial" panose="020B0604020202020204" pitchFamily="34" charset="0"/>
              <a:buNone/>
            </a:pPr>
            <a:r>
              <a:rPr lang="en-AU" sz="2000" dirty="0" smtClean="0">
                <a:solidFill>
                  <a:srgbClr val="292929"/>
                </a:solidFill>
                <a:latin typeface="+mn-lt"/>
              </a:rPr>
              <a:t>Innovation</a:t>
            </a:r>
            <a:r>
              <a:rPr lang="en-AU" sz="2000" smtClean="0">
                <a:solidFill>
                  <a:srgbClr val="292929"/>
                </a:solidFill>
                <a:latin typeface="+mn-lt"/>
              </a:rPr>
              <a:t>, underpinning </a:t>
            </a:r>
            <a:r>
              <a:rPr lang="en-AU" sz="2000" dirty="0" smtClean="0">
                <a:solidFill>
                  <a:srgbClr val="292929"/>
                </a:solidFill>
                <a:latin typeface="+mn-lt"/>
              </a:rPr>
              <a:t>a diversity of internationally competitive industries, will enable today’s and future generations to have meaningful work, and a great quality of life, in a fair and inclusive society.”</a:t>
            </a:r>
          </a:p>
          <a:p>
            <a:pPr>
              <a:buFont typeface="Arial" panose="020B0604020202020204" pitchFamily="34" charset="0"/>
              <a:buNone/>
            </a:pPr>
            <a:endParaRPr lang="en-AU" sz="2000" dirty="0">
              <a:solidFill>
                <a:srgbClr val="29292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90" y="1399922"/>
            <a:ext cx="3749208" cy="3964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9449" y="6454588"/>
            <a:ext cx="5916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A5E8619-A176-462A-8534-DF81751B2C72}" type="slidenum">
              <a:rPr lang="en-AU" sz="1100" smtClean="0">
                <a:solidFill>
                  <a:srgbClr val="292929"/>
                </a:solidFill>
              </a:rPr>
              <a:pPr algn="r"/>
              <a:t>2</a:t>
            </a:fld>
            <a:endParaRPr lang="en-AU" sz="11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3101" y="329126"/>
            <a:ext cx="7856831" cy="685800"/>
          </a:xfrm>
          <a:prstGeom prst="rect">
            <a:avLst/>
          </a:prstGeom>
        </p:spPr>
        <p:txBody>
          <a:bodyPr/>
          <a:lstStyle>
            <a:lvl1pPr algn="l" defTabSz="91429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kern="1200" spc="-15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CRCs </a:t>
            </a:r>
            <a:r>
              <a:rPr lang="en-AU" sz="2000" b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and Growth Centres </a:t>
            </a:r>
            <a:r>
              <a:rPr lang="en-AU" sz="2000" b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Microsoft Tai Le" panose="020B0502040204020203" pitchFamily="34" charset="0"/>
              </a:rPr>
              <a:t>Linkages</a:t>
            </a:r>
            <a:r>
              <a:rPr lang="en-AU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AU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grpSp>
        <p:nvGrpSpPr>
          <p:cNvPr id="51" name="Group 50"/>
          <p:cNvGrpSpPr/>
          <p:nvPr/>
        </p:nvGrpSpPr>
        <p:grpSpPr>
          <a:xfrm>
            <a:off x="150178" y="1053003"/>
            <a:ext cx="8388031" cy="5732276"/>
            <a:chOff x="1588" y="-1588"/>
            <a:chExt cx="9617075" cy="6572189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1344613" y="2211388"/>
              <a:ext cx="938212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CRC Mining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642938" y="1174750"/>
              <a:ext cx="1173162" cy="477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CMCRC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588" y="2386013"/>
              <a:ext cx="1173162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Deep Exploration Technologies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316038" y="536575"/>
              <a:ext cx="1173162" cy="4762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CRC ORE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693988" y="2463800"/>
              <a:ext cx="973137" cy="476250"/>
            </a:xfrm>
            <a:prstGeom prst="roundRect">
              <a:avLst>
                <a:gd name="adj" fmla="val 16667"/>
              </a:avLst>
            </a:prstGeom>
            <a:solidFill>
              <a:srgbClr val="90D7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NERA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919288" y="1366838"/>
              <a:ext cx="971550" cy="476250"/>
            </a:xfrm>
            <a:prstGeom prst="roundRect">
              <a:avLst>
                <a:gd name="adj" fmla="val 16667"/>
              </a:avLst>
            </a:prstGeom>
            <a:solidFill>
              <a:srgbClr val="C7C2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METS Ignited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709863" y="3227388"/>
              <a:ext cx="1173162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CO2CRC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7950" y="3227388"/>
              <a:ext cx="117157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Energy Pipelines CRC	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840038" y="1931988"/>
              <a:ext cx="1173162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CRC CARE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2441575" y="4584700"/>
              <a:ext cx="971550" cy="47783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AMGC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81013" y="3835400"/>
              <a:ext cx="1123950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Defence Materials Technology Centre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42900" y="4697413"/>
              <a:ext cx="973138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Polymers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6176963" y="4327525"/>
              <a:ext cx="973137" cy="477838"/>
            </a:xfrm>
            <a:prstGeom prst="roundRect">
              <a:avLst>
                <a:gd name="adj" fmla="val 16667"/>
              </a:avLst>
            </a:prstGeom>
            <a:solidFill>
              <a:srgbClr val="EF8B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MTPConnect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7589838" y="3194050"/>
              <a:ext cx="963612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Aboriginal and Torres Strait Islander Health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256088" y="4589463"/>
              <a:ext cx="97155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Alertness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300288" y="3717925"/>
              <a:ext cx="796925" cy="477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Excellerate Australia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883025" y="5286375"/>
              <a:ext cx="912813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Innovative Manufacturing CRC (AMGC CEO on board)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2282825" y="5505450"/>
              <a:ext cx="1130300" cy="477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Rail Manufacturing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6283325" y="2674938"/>
              <a:ext cx="97155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Spatial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897438" y="5173663"/>
              <a:ext cx="858837" cy="627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Cancer Therapeutics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580063" y="5894388"/>
              <a:ext cx="971550" cy="477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Mental Health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6551613" y="5668963"/>
              <a:ext cx="858837" cy="627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Oral Health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7504113" y="5745163"/>
              <a:ext cx="857250" cy="627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Autism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8450263" y="5668963"/>
              <a:ext cx="857250" cy="30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Hearing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8761413" y="5192713"/>
              <a:ext cx="8572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Vision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8216900" y="4327525"/>
              <a:ext cx="1087438" cy="62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Wound Management Innovation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8716963" y="3717925"/>
              <a:ext cx="857250" cy="45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Young and Well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AutoShape 29"/>
            <p:cNvSpPr>
              <a:spLocks noChangeArrowheads="1"/>
            </p:cNvSpPr>
            <p:nvPr/>
          </p:nvSpPr>
          <p:spPr bwMode="auto">
            <a:xfrm>
              <a:off x="4489450" y="3454400"/>
              <a:ext cx="928688" cy="7413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Cell Therapy Manufacturing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6826250" y="1076325"/>
              <a:ext cx="858838" cy="627063"/>
            </a:xfrm>
            <a:prstGeom prst="roundRect">
              <a:avLst>
                <a:gd name="adj" fmla="val 16667"/>
              </a:avLst>
            </a:prstGeom>
            <a:solidFill>
              <a:srgbClr val="8FE2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7788275" y="82550"/>
              <a:ext cx="858838" cy="62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Pork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8469313" y="763588"/>
              <a:ext cx="858837" cy="627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Sheep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8429625" y="1222375"/>
              <a:ext cx="857250" cy="62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Dairy Futures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5526088" y="1557338"/>
              <a:ext cx="857250" cy="627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Plant Biosecurity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5227638" y="1244600"/>
              <a:ext cx="858837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Poultry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6283325" y="333375"/>
              <a:ext cx="857250" cy="62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Data to Decisions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>
              <a:off x="1863725" y="881063"/>
              <a:ext cx="334963" cy="395287"/>
            </a:xfrm>
            <a:prstGeom prst="straightConnector1">
              <a:avLst/>
            </a:prstGeom>
            <a:noFill/>
            <a:ln w="19050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>
              <a:off x="1274763" y="1408113"/>
              <a:ext cx="519112" cy="88900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 flipV="1">
              <a:off x="727075" y="1670050"/>
              <a:ext cx="1066800" cy="687388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>
              <a:off x="1055688" y="2679700"/>
              <a:ext cx="1541462" cy="23813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 flipH="1" flipV="1">
              <a:off x="2085975" y="2343150"/>
              <a:ext cx="485775" cy="120650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>
              <a:off x="3097213" y="2168525"/>
              <a:ext cx="19050" cy="204788"/>
            </a:xfrm>
            <a:prstGeom prst="straightConnector1">
              <a:avLst/>
            </a:prstGeom>
            <a:noFill/>
            <a:ln w="19050">
              <a:solidFill>
                <a:srgbClr val="007AC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7" name="AutoShape 43"/>
            <p:cNvCxnSpPr>
              <a:cxnSpLocks noChangeShapeType="1"/>
            </p:cNvCxnSpPr>
            <p:nvPr/>
          </p:nvCxnSpPr>
          <p:spPr bwMode="auto">
            <a:xfrm flipH="1">
              <a:off x="2981325" y="3014663"/>
              <a:ext cx="144463" cy="153987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8" name="AutoShape 44"/>
            <p:cNvCxnSpPr>
              <a:cxnSpLocks noChangeShapeType="1"/>
            </p:cNvCxnSpPr>
            <p:nvPr/>
          </p:nvCxnSpPr>
          <p:spPr bwMode="auto">
            <a:xfrm flipV="1">
              <a:off x="1331913" y="2954338"/>
              <a:ext cx="1233487" cy="349250"/>
            </a:xfrm>
            <a:prstGeom prst="straightConnector1">
              <a:avLst/>
            </a:prstGeom>
            <a:noFill/>
            <a:ln w="19050">
              <a:solidFill>
                <a:srgbClr val="007AC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69" name="AutoShape 45"/>
            <p:cNvCxnSpPr>
              <a:cxnSpLocks noChangeShapeType="1"/>
            </p:cNvCxnSpPr>
            <p:nvPr/>
          </p:nvCxnSpPr>
          <p:spPr bwMode="auto">
            <a:xfrm flipV="1">
              <a:off x="1249363" y="4802188"/>
              <a:ext cx="1098550" cy="17462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70" name="AutoShape 46"/>
            <p:cNvCxnSpPr>
              <a:cxnSpLocks noChangeShapeType="1"/>
            </p:cNvCxnSpPr>
            <p:nvPr/>
          </p:nvCxnSpPr>
          <p:spPr bwMode="auto">
            <a:xfrm>
              <a:off x="1609725" y="4090988"/>
              <a:ext cx="817563" cy="474662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71" name="AutoShape 47"/>
            <p:cNvCxnSpPr>
              <a:cxnSpLocks noChangeShapeType="1"/>
            </p:cNvCxnSpPr>
            <p:nvPr/>
          </p:nvCxnSpPr>
          <p:spPr bwMode="auto">
            <a:xfrm>
              <a:off x="2698750" y="4195763"/>
              <a:ext cx="193675" cy="315912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72" name="AutoShape 48"/>
            <p:cNvCxnSpPr>
              <a:cxnSpLocks noChangeShapeType="1"/>
            </p:cNvCxnSpPr>
            <p:nvPr/>
          </p:nvCxnSpPr>
          <p:spPr bwMode="auto">
            <a:xfrm flipV="1">
              <a:off x="4624388" y="4776788"/>
              <a:ext cx="1416050" cy="496887"/>
            </a:xfrm>
            <a:prstGeom prst="straightConnector1">
              <a:avLst/>
            </a:prstGeom>
            <a:noFill/>
            <a:ln w="19050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73" name="AutoShape 49"/>
            <p:cNvCxnSpPr>
              <a:cxnSpLocks noChangeShapeType="1"/>
            </p:cNvCxnSpPr>
            <p:nvPr/>
          </p:nvCxnSpPr>
          <p:spPr bwMode="auto">
            <a:xfrm flipH="1">
              <a:off x="2840038" y="5145088"/>
              <a:ext cx="96837" cy="352425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74" name="AutoShape 50"/>
            <p:cNvCxnSpPr>
              <a:cxnSpLocks noChangeShapeType="1"/>
            </p:cNvCxnSpPr>
            <p:nvPr/>
          </p:nvCxnSpPr>
          <p:spPr bwMode="auto">
            <a:xfrm>
              <a:off x="6638925" y="2965450"/>
              <a:ext cx="25400" cy="1239838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75" name="AutoShape 51"/>
            <p:cNvCxnSpPr>
              <a:cxnSpLocks noChangeShapeType="1"/>
            </p:cNvCxnSpPr>
            <p:nvPr/>
          </p:nvCxnSpPr>
          <p:spPr bwMode="auto">
            <a:xfrm flipH="1">
              <a:off x="6867525" y="3808413"/>
              <a:ext cx="685800" cy="396875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76" name="AutoShape 52"/>
            <p:cNvCxnSpPr>
              <a:cxnSpLocks noChangeShapeType="1"/>
            </p:cNvCxnSpPr>
            <p:nvPr/>
          </p:nvCxnSpPr>
          <p:spPr bwMode="auto">
            <a:xfrm flipV="1">
              <a:off x="5227638" y="4538663"/>
              <a:ext cx="865187" cy="123825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77" name="AutoShape 53"/>
            <p:cNvCxnSpPr>
              <a:cxnSpLocks noChangeShapeType="1"/>
            </p:cNvCxnSpPr>
            <p:nvPr/>
          </p:nvCxnSpPr>
          <p:spPr bwMode="auto">
            <a:xfrm flipV="1">
              <a:off x="6040438" y="4908550"/>
              <a:ext cx="395287" cy="922338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78" name="AutoShape 54"/>
            <p:cNvCxnSpPr>
              <a:cxnSpLocks noChangeShapeType="1"/>
            </p:cNvCxnSpPr>
            <p:nvPr/>
          </p:nvCxnSpPr>
          <p:spPr bwMode="auto">
            <a:xfrm>
              <a:off x="7245350" y="4776788"/>
              <a:ext cx="1476375" cy="509587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79" name="AutoShape 55"/>
            <p:cNvCxnSpPr>
              <a:cxnSpLocks noChangeShapeType="1"/>
            </p:cNvCxnSpPr>
            <p:nvPr/>
          </p:nvCxnSpPr>
          <p:spPr bwMode="auto">
            <a:xfrm flipV="1">
              <a:off x="7227888" y="4002088"/>
              <a:ext cx="1423987" cy="377825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80" name="AutoShape 56"/>
            <p:cNvCxnSpPr>
              <a:cxnSpLocks noChangeShapeType="1"/>
            </p:cNvCxnSpPr>
            <p:nvPr/>
          </p:nvCxnSpPr>
          <p:spPr bwMode="auto">
            <a:xfrm flipH="1">
              <a:off x="3411538" y="3811588"/>
              <a:ext cx="1030287" cy="674687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81" name="AutoShape 57"/>
            <p:cNvCxnSpPr>
              <a:cxnSpLocks noChangeShapeType="1"/>
            </p:cNvCxnSpPr>
            <p:nvPr/>
          </p:nvCxnSpPr>
          <p:spPr bwMode="auto">
            <a:xfrm>
              <a:off x="5465763" y="3810000"/>
              <a:ext cx="750887" cy="447675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82" name="AutoShape 58"/>
            <p:cNvCxnSpPr>
              <a:cxnSpLocks noChangeShapeType="1"/>
            </p:cNvCxnSpPr>
            <p:nvPr/>
          </p:nvCxnSpPr>
          <p:spPr bwMode="auto">
            <a:xfrm flipH="1">
              <a:off x="6656388" y="1822450"/>
              <a:ext cx="254000" cy="790575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83" name="AutoShape 59"/>
            <p:cNvCxnSpPr>
              <a:cxnSpLocks noChangeShapeType="1"/>
            </p:cNvCxnSpPr>
            <p:nvPr/>
          </p:nvCxnSpPr>
          <p:spPr bwMode="auto">
            <a:xfrm flipV="1">
              <a:off x="6278563" y="1539875"/>
              <a:ext cx="457200" cy="185738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84" name="AutoShape 60"/>
            <p:cNvCxnSpPr>
              <a:cxnSpLocks noChangeShapeType="1"/>
            </p:cNvCxnSpPr>
            <p:nvPr/>
          </p:nvCxnSpPr>
          <p:spPr bwMode="auto">
            <a:xfrm>
              <a:off x="5951538" y="993775"/>
              <a:ext cx="625475" cy="279400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85" name="AutoShape 61"/>
            <p:cNvCxnSpPr>
              <a:cxnSpLocks noChangeShapeType="1"/>
            </p:cNvCxnSpPr>
            <p:nvPr/>
          </p:nvCxnSpPr>
          <p:spPr bwMode="auto">
            <a:xfrm>
              <a:off x="6981825" y="793750"/>
              <a:ext cx="157163" cy="174625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86" name="AutoShape 62"/>
            <p:cNvCxnSpPr>
              <a:cxnSpLocks noChangeShapeType="1"/>
            </p:cNvCxnSpPr>
            <p:nvPr/>
          </p:nvCxnSpPr>
          <p:spPr bwMode="auto">
            <a:xfrm flipH="1">
              <a:off x="7623175" y="709613"/>
              <a:ext cx="228600" cy="276225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87" name="AutoShape 63"/>
            <p:cNvCxnSpPr>
              <a:cxnSpLocks noChangeShapeType="1"/>
            </p:cNvCxnSpPr>
            <p:nvPr/>
          </p:nvCxnSpPr>
          <p:spPr bwMode="auto">
            <a:xfrm flipH="1">
              <a:off x="7799388" y="1069975"/>
              <a:ext cx="630237" cy="258763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88" name="AutoShape 64"/>
            <p:cNvCxnSpPr>
              <a:cxnSpLocks noChangeShapeType="1"/>
            </p:cNvCxnSpPr>
            <p:nvPr/>
          </p:nvCxnSpPr>
          <p:spPr bwMode="auto">
            <a:xfrm flipV="1">
              <a:off x="7823200" y="1484313"/>
              <a:ext cx="528638" cy="6350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89" name="AutoShape 65"/>
            <p:cNvCxnSpPr>
              <a:cxnSpLocks noChangeShapeType="1"/>
            </p:cNvCxnSpPr>
            <p:nvPr/>
          </p:nvCxnSpPr>
          <p:spPr bwMode="auto">
            <a:xfrm flipV="1">
              <a:off x="1801813" y="1947863"/>
              <a:ext cx="392112" cy="254000"/>
            </a:xfrm>
            <a:prstGeom prst="straightConnector1">
              <a:avLst/>
            </a:prstGeom>
            <a:noFill/>
            <a:ln w="6350" algn="ctr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90" name="AutoShape 66"/>
            <p:cNvCxnSpPr>
              <a:cxnSpLocks noChangeShapeType="1"/>
            </p:cNvCxnSpPr>
            <p:nvPr/>
          </p:nvCxnSpPr>
          <p:spPr bwMode="auto">
            <a:xfrm>
              <a:off x="357188" y="6291263"/>
              <a:ext cx="246062" cy="0"/>
            </a:xfrm>
            <a:prstGeom prst="straightConnector1">
              <a:avLst/>
            </a:prstGeom>
            <a:noFill/>
            <a:ln w="25400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91" name="AutoShape 67"/>
            <p:cNvCxnSpPr>
              <a:cxnSpLocks noChangeShapeType="1"/>
            </p:cNvCxnSpPr>
            <p:nvPr/>
          </p:nvCxnSpPr>
          <p:spPr bwMode="auto">
            <a:xfrm>
              <a:off x="1341438" y="6291263"/>
              <a:ext cx="246062" cy="0"/>
            </a:xfrm>
            <a:prstGeom prst="straightConnector1">
              <a:avLst/>
            </a:prstGeom>
            <a:noFill/>
            <a:ln w="25400" algn="ctr">
              <a:solidFill>
                <a:srgbClr val="007AC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41" name="Text Box 68"/>
            <p:cNvSpPr txBox="1">
              <a:spLocks noChangeArrowheads="1"/>
            </p:cNvSpPr>
            <p:nvPr/>
          </p:nvSpPr>
          <p:spPr bwMode="auto">
            <a:xfrm>
              <a:off x="698500" y="6162675"/>
              <a:ext cx="44132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69"/>
            <p:cNvSpPr txBox="1">
              <a:spLocks noChangeArrowheads="1"/>
            </p:cNvSpPr>
            <p:nvPr/>
          </p:nvSpPr>
          <p:spPr bwMode="auto">
            <a:xfrm>
              <a:off x="1649413" y="6162675"/>
              <a:ext cx="984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Working with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95" name="AutoShape 71"/>
            <p:cNvCxnSpPr>
              <a:cxnSpLocks noChangeShapeType="1"/>
            </p:cNvCxnSpPr>
            <p:nvPr/>
          </p:nvCxnSpPr>
          <p:spPr bwMode="auto">
            <a:xfrm>
              <a:off x="3068638" y="1535113"/>
              <a:ext cx="3167062" cy="1143000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96" name="AutoShape 72"/>
            <p:cNvCxnSpPr>
              <a:cxnSpLocks noChangeShapeType="1"/>
            </p:cNvCxnSpPr>
            <p:nvPr/>
          </p:nvCxnSpPr>
          <p:spPr bwMode="auto">
            <a:xfrm>
              <a:off x="3808413" y="2720975"/>
              <a:ext cx="2308225" cy="98425"/>
            </a:xfrm>
            <a:prstGeom prst="straightConnector1">
              <a:avLst/>
            </a:prstGeom>
            <a:noFill/>
            <a:ln w="6350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44" name="Text Box 73"/>
            <p:cNvSpPr txBox="1">
              <a:spLocks noChangeArrowheads="1"/>
            </p:cNvSpPr>
            <p:nvPr/>
          </p:nvSpPr>
          <p:spPr bwMode="auto">
            <a:xfrm>
              <a:off x="1588" y="638175"/>
              <a:ext cx="979487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*Chair of CMCRC on METS Ignited’s board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74"/>
            <p:cNvSpPr txBox="1">
              <a:spLocks noChangeArrowheads="1"/>
            </p:cNvSpPr>
            <p:nvPr/>
          </p:nvSpPr>
          <p:spPr bwMode="auto">
            <a:xfrm>
              <a:off x="6892925" y="-1588"/>
              <a:ext cx="1576388" cy="44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*FIAL looking at potential projects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99" name="AutoShape 75"/>
            <p:cNvCxnSpPr>
              <a:cxnSpLocks noChangeShapeType="1"/>
            </p:cNvCxnSpPr>
            <p:nvPr/>
          </p:nvCxnSpPr>
          <p:spPr bwMode="auto">
            <a:xfrm>
              <a:off x="615950" y="1004888"/>
              <a:ext cx="87313" cy="185737"/>
            </a:xfrm>
            <a:prstGeom prst="straightConnector1">
              <a:avLst/>
            </a:prstGeom>
            <a:noFill/>
            <a:ln w="3175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100" name="AutoShape 76"/>
            <p:cNvCxnSpPr>
              <a:cxnSpLocks noChangeShapeType="1"/>
            </p:cNvCxnSpPr>
            <p:nvPr/>
          </p:nvCxnSpPr>
          <p:spPr bwMode="auto">
            <a:xfrm flipH="1">
              <a:off x="6840538" y="211138"/>
              <a:ext cx="352425" cy="211137"/>
            </a:xfrm>
            <a:prstGeom prst="straightConnector1">
              <a:avLst/>
            </a:prstGeom>
            <a:noFill/>
            <a:ln w="3175" algn="ctr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101" name="AutoShape 77"/>
            <p:cNvCxnSpPr>
              <a:cxnSpLocks noChangeShapeType="1"/>
            </p:cNvCxnSpPr>
            <p:nvPr/>
          </p:nvCxnSpPr>
          <p:spPr bwMode="auto">
            <a:xfrm>
              <a:off x="3484563" y="4872038"/>
              <a:ext cx="552450" cy="404812"/>
            </a:xfrm>
            <a:prstGeom prst="straightConnector1">
              <a:avLst/>
            </a:prstGeom>
            <a:noFill/>
            <a:ln w="19050" algn="ctr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102" name="AutoShape 78"/>
            <p:cNvCxnSpPr>
              <a:cxnSpLocks noChangeShapeType="1"/>
            </p:cNvCxnSpPr>
            <p:nvPr/>
          </p:nvCxnSpPr>
          <p:spPr bwMode="auto">
            <a:xfrm>
              <a:off x="7018338" y="4984750"/>
              <a:ext cx="655637" cy="725488"/>
            </a:xfrm>
            <a:prstGeom prst="straightConnector1">
              <a:avLst/>
            </a:prstGeom>
            <a:noFill/>
            <a:ln w="19050" algn="ctr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103" name="AutoShape 79"/>
            <p:cNvCxnSpPr>
              <a:cxnSpLocks noChangeShapeType="1"/>
            </p:cNvCxnSpPr>
            <p:nvPr/>
          </p:nvCxnSpPr>
          <p:spPr bwMode="auto">
            <a:xfrm flipV="1">
              <a:off x="7375525" y="4538663"/>
              <a:ext cx="835025" cy="47625"/>
            </a:xfrm>
            <a:prstGeom prst="straightConnector1">
              <a:avLst/>
            </a:prstGeom>
            <a:noFill/>
            <a:ln w="19050" algn="ctr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104" name="AutoShape 80"/>
            <p:cNvCxnSpPr>
              <a:cxnSpLocks noChangeShapeType="1"/>
            </p:cNvCxnSpPr>
            <p:nvPr/>
          </p:nvCxnSpPr>
          <p:spPr bwMode="auto">
            <a:xfrm>
              <a:off x="7232650" y="4959350"/>
              <a:ext cx="1093788" cy="750888"/>
            </a:xfrm>
            <a:prstGeom prst="straightConnector1">
              <a:avLst/>
            </a:prstGeom>
            <a:noFill/>
            <a:ln w="19050" algn="ctr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105" name="AutoShape 81"/>
            <p:cNvCxnSpPr>
              <a:cxnSpLocks noChangeShapeType="1"/>
            </p:cNvCxnSpPr>
            <p:nvPr/>
          </p:nvCxnSpPr>
          <p:spPr bwMode="auto">
            <a:xfrm>
              <a:off x="6705600" y="4945063"/>
              <a:ext cx="114300" cy="738187"/>
            </a:xfrm>
            <a:prstGeom prst="straightConnector1">
              <a:avLst/>
            </a:prstGeom>
            <a:noFill/>
            <a:ln w="19050" algn="ctr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106" name="AutoShape 82"/>
            <p:cNvCxnSpPr>
              <a:cxnSpLocks noChangeShapeType="1"/>
            </p:cNvCxnSpPr>
            <p:nvPr/>
          </p:nvCxnSpPr>
          <p:spPr bwMode="auto">
            <a:xfrm flipV="1">
              <a:off x="5557838" y="4883150"/>
              <a:ext cx="603250" cy="460375"/>
            </a:xfrm>
            <a:prstGeom prst="straightConnector1">
              <a:avLst/>
            </a:prstGeom>
            <a:noFill/>
            <a:ln w="19050" algn="ctr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46" name="AutoShape 83"/>
            <p:cNvSpPr>
              <a:spLocks noChangeArrowheads="1"/>
            </p:cNvSpPr>
            <p:nvPr/>
          </p:nvSpPr>
          <p:spPr bwMode="auto">
            <a:xfrm>
              <a:off x="5610225" y="3117850"/>
              <a:ext cx="927100" cy="7413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Capital Markets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108" name="AutoShape 84"/>
            <p:cNvCxnSpPr>
              <a:cxnSpLocks noChangeShapeType="1"/>
            </p:cNvCxnSpPr>
            <p:nvPr/>
          </p:nvCxnSpPr>
          <p:spPr bwMode="auto">
            <a:xfrm>
              <a:off x="6165850" y="3670300"/>
              <a:ext cx="255588" cy="544513"/>
            </a:xfrm>
            <a:prstGeom prst="straightConnector1">
              <a:avLst/>
            </a:prstGeom>
            <a:noFill/>
            <a:ln w="19050" algn="ctr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47" name="Text Box 85"/>
            <p:cNvSpPr txBox="1">
              <a:spLocks noChangeArrowheads="1"/>
            </p:cNvSpPr>
            <p:nvPr/>
          </p:nvSpPr>
          <p:spPr bwMode="auto">
            <a:xfrm>
              <a:off x="7175500" y="2373313"/>
              <a:ext cx="1019175" cy="627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Honey Bee Products 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86"/>
            <p:cNvSpPr txBox="1">
              <a:spLocks noChangeArrowheads="1"/>
            </p:cNvSpPr>
            <p:nvPr/>
          </p:nvSpPr>
          <p:spPr bwMode="auto">
            <a:xfrm>
              <a:off x="8210550" y="1897063"/>
              <a:ext cx="858838" cy="627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Food Agility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111" name="AutoShape 87"/>
            <p:cNvCxnSpPr>
              <a:cxnSpLocks noChangeShapeType="1"/>
            </p:cNvCxnSpPr>
            <p:nvPr/>
          </p:nvCxnSpPr>
          <p:spPr bwMode="auto">
            <a:xfrm>
              <a:off x="7704138" y="1747838"/>
              <a:ext cx="476250" cy="274637"/>
            </a:xfrm>
            <a:prstGeom prst="straightConnector1">
              <a:avLst/>
            </a:prstGeom>
            <a:noFill/>
            <a:ln w="19050" algn="ctr">
              <a:solidFill>
                <a:srgbClr val="CB004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112" name="AutoShape 88"/>
            <p:cNvCxnSpPr>
              <a:cxnSpLocks noChangeShapeType="1"/>
            </p:cNvCxnSpPr>
            <p:nvPr/>
          </p:nvCxnSpPr>
          <p:spPr bwMode="auto">
            <a:xfrm>
              <a:off x="7205663" y="1793875"/>
              <a:ext cx="207962" cy="534988"/>
            </a:xfrm>
            <a:prstGeom prst="straightConnector1">
              <a:avLst/>
            </a:prstGeom>
            <a:noFill/>
            <a:ln w="6350" algn="ctr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49" name="Text Box 89"/>
            <p:cNvSpPr txBox="1">
              <a:spLocks noChangeArrowheads="1"/>
            </p:cNvSpPr>
            <p:nvPr/>
          </p:nvSpPr>
          <p:spPr bwMode="auto">
            <a:xfrm>
              <a:off x="5138738" y="688975"/>
              <a:ext cx="12573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High Performance Soils CRC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114" name="AutoShape 90"/>
            <p:cNvCxnSpPr>
              <a:cxnSpLocks noChangeShapeType="1"/>
            </p:cNvCxnSpPr>
            <p:nvPr/>
          </p:nvCxnSpPr>
          <p:spPr bwMode="auto">
            <a:xfrm>
              <a:off x="6042025" y="1365250"/>
              <a:ext cx="649288" cy="22225"/>
            </a:xfrm>
            <a:prstGeom prst="straightConnector1">
              <a:avLst/>
            </a:prstGeom>
            <a:noFill/>
            <a:ln w="6350" algn="ctr">
              <a:solidFill>
                <a:srgbClr val="9A9B9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50" name="Text Box 91"/>
            <p:cNvSpPr txBox="1">
              <a:spLocks noChangeArrowheads="1"/>
            </p:cNvSpPr>
            <p:nvPr/>
          </p:nvSpPr>
          <p:spPr bwMode="auto">
            <a:xfrm>
              <a:off x="6772962" y="6268976"/>
              <a:ext cx="2801252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New CRCs in bold (Round 18, March 2017)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9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INSA">
      <a:dk1>
        <a:srgbClr val="F26422"/>
      </a:dk1>
      <a:lt1>
        <a:srgbClr val="DDBC2F"/>
      </a:lt1>
      <a:dk2>
        <a:srgbClr val="67C8C9"/>
      </a:dk2>
      <a:lt2>
        <a:srgbClr val="D363A5"/>
      </a:lt2>
      <a:accent1>
        <a:srgbClr val="56B948"/>
      </a:accent1>
      <a:accent2>
        <a:srgbClr val="8456A3"/>
      </a:accent2>
      <a:accent3>
        <a:srgbClr val="AA4624"/>
      </a:accent3>
      <a:accent4>
        <a:srgbClr val="B49F35"/>
      </a:accent4>
      <a:accent5>
        <a:srgbClr val="2A8B87"/>
      </a:accent5>
      <a:accent6>
        <a:srgbClr val="BA3A95"/>
      </a:accent6>
      <a:hlink>
        <a:srgbClr val="1D783C"/>
      </a:hlink>
      <a:folHlink>
        <a:srgbClr val="662D91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396c6e-058f-4081-9b46-8acd17ff2be5">
      <Value>32</Value>
      <Value>61</Value>
      <Value>9</Value>
      <Value>109</Value>
      <Value>71</Value>
      <Value>3</Value>
    </TaxCatchAll>
    <pe2555c81638466f9eb614edb9ecde52 xmlns="ec396c6e-058f-4081-9b46-8acd17ff2b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ab805e68-7a57-486a-be81-1c5c2b6ed4f5</TermId>
        </TermInfo>
      </Terms>
    </pe2555c81638466f9eb614edb9ecde52>
    <n99e4c9942c6404eb103464a00e6097b xmlns="ec396c6e-058f-4081-9b46-8acd17ff2b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2016</TermName>
          <TermId xmlns="http://schemas.microsoft.com/office/infopath/2007/PartnerControls">347bf2b7-de81-4b02-8cb4-592c5983d8a2</TermId>
        </TermInfo>
      </Terms>
    </n99e4c9942c6404eb103464a00e6097b>
    <adb9bed2e36e4a93af574aeb444da63e xmlns="ec396c6e-058f-4081-9b46-8acd17ff2b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2030 Strategic Plan</TermName>
          <TermId xmlns="http://schemas.microsoft.com/office/infopath/2007/PartnerControls">80913886-9fe8-468e-b5fc-ce842cb72b95</TermId>
        </TermInfo>
        <TermInfo xmlns="http://schemas.microsoft.com/office/infopath/2007/PartnerControls">
          <TermName xmlns="http://schemas.microsoft.com/office/infopath/2007/PartnerControls">ISA</TermName>
          <TermId xmlns="http://schemas.microsoft.com/office/infopath/2007/PartnerControls">2fbf8c44-3026-4331-a3de-7b1aafac4560</TermId>
        </TermInfo>
      </Terms>
    </adb9bed2e36e4a93af574aeb444da63e>
    <aa25a1a23adf4c92a153145de6afe324 xmlns="ec396c6e-058f-4081-9b46-8acd17ff2b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6106d03b-a1a0-4e30-9d91-d5e9fb4314f9</TermId>
        </TermInfo>
      </Terms>
    </aa25a1a23adf4c92a153145de6afe324>
    <g7bcb40ba23249a78edca7d43a67c1c9 xmlns="ec396c6e-058f-4081-9b46-8acd17ff2b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 Development</TermName>
          <TermId xmlns="http://schemas.microsoft.com/office/infopath/2007/PartnerControls">a935a4a9-2ceb-46c7-85bb-0ace72ac3f60</TermId>
        </TermInfo>
      </Terms>
    </g7bcb40ba23249a78edca7d43a67c1c9>
    <Comments xmlns="http://schemas.microsoft.com/sharepoint/v3" xsi:nil="true"/>
    <_dlc_DocId xmlns="ec396c6e-058f-4081-9b46-8acd17ff2be5">HN46P6AU7HPT-1657511518-42</_dlc_DocId>
    <_dlc_DocIdUrl xmlns="ec396c6e-058f-4081-9b46-8acd17ff2be5">
      <Url>http://dochub/div/officeinnovationscienceaustralia/programmesprojectstaskforces/natscienceresearchplan/_layouts/15/DocIdRedir.aspx?ID=HN46P6AU7HPT-1657511518-42</Url>
      <Description>HN46P6AU7HPT-1657511518-42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E9332FE0948418EC513848742352C" ma:contentTypeVersion="12" ma:contentTypeDescription="Create a new document." ma:contentTypeScope="" ma:versionID="3b254e02232e891cdeeeb7694298135f">
  <xsd:schema xmlns:xsd="http://www.w3.org/2001/XMLSchema" xmlns:xs="http://www.w3.org/2001/XMLSchema" xmlns:p="http://schemas.microsoft.com/office/2006/metadata/properties" xmlns:ns1="http://schemas.microsoft.com/sharepoint/v3" xmlns:ns2="ec396c6e-058f-4081-9b46-8acd17ff2be5" targetNamespace="http://schemas.microsoft.com/office/2006/metadata/properties" ma:root="true" ma:fieldsID="64c4ba643484cf771ca98407dd08aedf" ns1:_="" ns2:_="">
    <xsd:import namespace="http://schemas.microsoft.com/sharepoint/v3"/>
    <xsd:import namespace="ec396c6e-058f-4081-9b46-8acd17ff2be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a25a1a23adf4c92a153145de6afe324" minOccurs="0"/>
                <xsd:element ref="ns2:TaxCatchAll" minOccurs="0"/>
                <xsd:element ref="ns2:pe2555c81638466f9eb614edb9ecde52" minOccurs="0"/>
                <xsd:element ref="ns2:g7bcb40ba23249a78edca7d43a67c1c9" minOccurs="0"/>
                <xsd:element ref="ns2:adb9bed2e36e4a93af574aeb444da63e" minOccurs="0"/>
                <xsd:element ref="ns2:n99e4c9942c6404eb103464a00e6097b" minOccurs="0"/>
                <xsd:element ref="ns1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22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96c6e-058f-4081-9b46-8acd17ff2b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a25a1a23adf4c92a153145de6afe324" ma:index="12" ma:taxonomy="true" ma:internalName="aa25a1a23adf4c92a153145de6afe324" ma:taxonomyFieldName="DocHub_SecurityClassification" ma:displayName="Security Classification" ma:fieldId="{aa25a1a2-3adf-4c92-a153-145de6afe324}" ma:sspId="fb0313f7-9433-48c0-866e-9e0bbee59a50" ma:termSetId="f68a6a0b-bd85-4d9d-9c73-c45af09601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bd4cb2b9-def1-4341-a0c7-12b8b10a24e4}" ma:internalName="TaxCatchAll" ma:showField="CatchAllData" ma:web="ec396c6e-058f-4081-9b46-8acd17ff2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2555c81638466f9eb614edb9ecde52" ma:index="15" ma:taxonomy="true" ma:internalName="pe2555c81638466f9eb614edb9ecde52" ma:taxonomyFieldName="DocHub_DocumentType" ma:displayName="Document Type" ma:indexed="true" ma:fieldId="{9e2555c8-1638-466f-9eb6-14edb9ecde52}" ma:sspId="fb0313f7-9433-48c0-866e-9e0bbee59a50" ma:termSetId="0e4c18c5-28eb-4f9e-8056-b3cddd4b5d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7bcb40ba23249a78edca7d43a67c1c9" ma:index="17" nillable="true" ma:taxonomy="true" ma:internalName="g7bcb40ba23249a78edca7d43a67c1c9" ma:taxonomyFieldName="DocHub_WorkActivity" ma:displayName="Work Activity" ma:indexed="true" ma:fieldId="{07bcb40b-a232-49a7-8edc-a7d43a67c1c9}" ma:sspId="fb0313f7-9433-48c0-866e-9e0bbee59a50" ma:termSetId="6713ebbd-194a-499f-ab84-a4d70e145f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9bed2e36e4a93af574aeb444da63e" ma:index="19" nillable="true" ma:taxonomy="true" ma:internalName="adb9bed2e36e4a93af574aeb444da63e" ma:taxonomyFieldName="DocHub_Keywords" ma:displayName="Division Keywords" ma:fieldId="{adb9bed2-e36e-4a93-af57-4aeb444da63e}" ma:taxonomyMulti="true" ma:sspId="fb0313f7-9433-48c0-866e-9e0bbee59a50" ma:termSetId="6d9c7a7c-5fef-4375-ad40-aaaae04e48d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99e4c9942c6404eb103464a00e6097b" ma:index="21" nillable="true" ma:taxonomy="true" ma:internalName="n99e4c9942c6404eb103464a00e6097b" ma:taxonomyFieldName="DocHub_Year" ma:displayName="Year" ma:indexed="true" ma:fieldId="{799e4c99-42c6-404e-b103-464a00e6097b}" ma:sspId="fb0313f7-9433-48c0-866e-9e0bbee59a50" ma:termSetId="07e1743d-d980-4fe7-a67d-b87ecf7f18f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BCA0DF-737A-4273-8781-967DAA06D99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sharepoint/v3"/>
    <ds:schemaRef ds:uri="http://schemas.microsoft.com/office/2006/documentManagement/types"/>
    <ds:schemaRef ds:uri="ec396c6e-058f-4081-9b46-8acd17ff2be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53F6DC3-3339-4E9A-B8F2-F556B7968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396c6e-058f-4081-9b46-8acd17ff2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12F377-3168-41B9-9605-0F8D708BB54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6BFB863-B6AB-4ECF-8074-9FBDCC65F4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15843</TotalTime>
  <Words>212</Words>
  <Application>Microsoft Office PowerPoint</Application>
  <PresentationFormat>On-screen Show (4:3)</PresentationFormat>
  <Paragraphs>53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Microsoft YaHei</vt:lpstr>
      <vt:lpstr>Arial</vt:lpstr>
      <vt:lpstr>Calibri</vt:lpstr>
      <vt:lpstr>Corbel</vt:lpstr>
      <vt:lpstr>Microsoft New Tai Lue</vt:lpstr>
      <vt:lpstr>Microsoft Tai Le</vt:lpstr>
      <vt:lpstr>Microsoft Yi Baiti</vt:lpstr>
      <vt:lpstr>Modern Swiss</vt:lpstr>
      <vt:lpstr>    Mr Bill Ferris AC, Chair  24  May  2017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Duarte;Inc. 2014</dc:creator>
  <cp:lastModifiedBy>Powell, Tim</cp:lastModifiedBy>
  <cp:revision>1258</cp:revision>
  <cp:lastPrinted>2017-05-23T01:33:29Z</cp:lastPrinted>
  <dcterms:created xsi:type="dcterms:W3CDTF">2014-02-07T03:47:22Z</dcterms:created>
  <dcterms:modified xsi:type="dcterms:W3CDTF">2017-05-23T08:41:16Z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  <property fmtid="{D5CDD505-2E9C-101B-9397-08002B2CF9AE}" pid="5" name="ContentTypeId">
    <vt:lpwstr>0x010100248E9332FE0948418EC513848742352C</vt:lpwstr>
  </property>
  <property fmtid="{D5CDD505-2E9C-101B-9397-08002B2CF9AE}" pid="6" name="_dlc_DocIdItemGuid">
    <vt:lpwstr>05eebbb5-06b4-4e4d-9b7e-df8145c689da</vt:lpwstr>
  </property>
  <property fmtid="{D5CDD505-2E9C-101B-9397-08002B2CF9AE}" pid="7" name="HPRMSecurityLevel">
    <vt:lpwstr>1;#UNCLASSIFIED|9c49a7c7-17c7-412f-8077-62dec89b9196</vt:lpwstr>
  </property>
  <property fmtid="{D5CDD505-2E9C-101B-9397-08002B2CF9AE}" pid="8" name="HPRMSecurityCaveat">
    <vt:lpwstr/>
  </property>
  <property fmtid="{D5CDD505-2E9C-101B-9397-08002B2CF9AE}" pid="9" name="DocHub_Year">
    <vt:lpwstr>9;#2016|347bf2b7-de81-4b02-8cb4-592c5983d8a2</vt:lpwstr>
  </property>
  <property fmtid="{D5CDD505-2E9C-101B-9397-08002B2CF9AE}" pid="10" name="DocHub_DocumentType">
    <vt:lpwstr>109;#Presentation|ab805e68-7a57-486a-be81-1c5c2b6ed4f5</vt:lpwstr>
  </property>
  <property fmtid="{D5CDD505-2E9C-101B-9397-08002B2CF9AE}" pid="11" name="DocHub_SecurityClassification">
    <vt:lpwstr>3;#UNCLASSIFIED|6106d03b-a1a0-4e30-9d91-d5e9fb4314f9</vt:lpwstr>
  </property>
  <property fmtid="{D5CDD505-2E9C-101B-9397-08002B2CF9AE}" pid="12" name="DocHub_Keywords">
    <vt:lpwstr>61;#2030 Strategic Plan|80913886-9fe8-468e-b5fc-ce842cb72b95;#71;#ISA|2fbf8c44-3026-4331-a3de-7b1aafac4560</vt:lpwstr>
  </property>
  <property fmtid="{D5CDD505-2E9C-101B-9397-08002B2CF9AE}" pid="13" name="DocHub_WorkActivity">
    <vt:lpwstr>32;#Policy Development|a935a4a9-2ceb-46c7-85bb-0ace72ac3f60</vt:lpwstr>
  </property>
</Properties>
</file>